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21"/>
  </p:notesMasterIdLst>
  <p:sldIdLst>
    <p:sldId id="256" r:id="rId3"/>
    <p:sldId id="258" r:id="rId4"/>
    <p:sldId id="260" r:id="rId5"/>
    <p:sldId id="261" r:id="rId6"/>
    <p:sldId id="262" r:id="rId7"/>
    <p:sldId id="263" r:id="rId8"/>
    <p:sldId id="264" r:id="rId9"/>
    <p:sldId id="265" r:id="rId10"/>
    <p:sldId id="272" r:id="rId11"/>
    <p:sldId id="283" r:id="rId12"/>
    <p:sldId id="286" r:id="rId13"/>
    <p:sldId id="287" r:id="rId14"/>
    <p:sldId id="289" r:id="rId15"/>
    <p:sldId id="292" r:id="rId16"/>
    <p:sldId id="293" r:id="rId17"/>
    <p:sldId id="294" r:id="rId18"/>
    <p:sldId id="295" r:id="rId19"/>
    <p:sldId id="296" r:id="rId20"/>
  </p:sldIdLst>
  <p:sldSz cx="12192000" cy="6858000"/>
  <p:notesSz cx="6858000" cy="9144000"/>
  <p:embeddedFontLst>
    <p:embeddedFont>
      <p:font typeface="Georgia" panose="02040502050405020303" pitchFamily="18" charset="0"/>
      <p:regular r:id="rId22"/>
      <p:bold r:id="rId23"/>
      <p:italic r:id="rId24"/>
      <p:boldItalic r:id="rId25"/>
    </p:embeddedFont>
    <p:embeddedFont>
      <p:font typeface="Gill Sans MT" panose="020B0502020104020203" pitchFamily="34" charset="0"/>
      <p:regular r:id="rId26"/>
      <p:bold r:id="rId27"/>
      <p:italic r:id="rId28"/>
      <p:boldItalic r:id="rId29"/>
    </p:embeddedFont>
    <p:embeddedFont>
      <p:font typeface="Proxima Nov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m  shashank" initials="js" lastIdx="1" clrIdx="0">
    <p:extLst>
      <p:ext uri="{19B8F6BF-5375-455C-9EA6-DF929625EA0E}">
        <p15:presenceInfo xmlns:p15="http://schemas.microsoft.com/office/powerpoint/2012/main" userId="S::shashank4jm@sharklasers.com::d2c4e81d-add0-4d63-a501-cb4d386949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08" autoAdjust="0"/>
  </p:normalViewPr>
  <p:slideViewPr>
    <p:cSldViewPr snapToGrid="0">
      <p:cViewPr varScale="1">
        <p:scale>
          <a:sx n="63" d="100"/>
          <a:sy n="63" d="100"/>
        </p:scale>
        <p:origin x="996" y="66"/>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59"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09431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8134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4079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364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4533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8702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413086166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818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555628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4547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3337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780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696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sharat-chandra"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242944" y="34930"/>
            <a:ext cx="10684136" cy="950939"/>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b="1" dirty="0">
                <a:solidFill>
                  <a:schemeClr val="tx2"/>
                </a:solidFill>
                <a:latin typeface="Times New Roman"/>
                <a:ea typeface="Times New Roman"/>
                <a:cs typeface="Times New Roman"/>
                <a:sym typeface="Times New Roman"/>
              </a:rPr>
              <a:t>AI –POWERED CONTENT GENERATOR FOR EDUCATIONAL INSTITUTIONS</a:t>
            </a:r>
            <a:endParaRPr b="1" dirty="0">
              <a:solidFill>
                <a:schemeClr val="tx2"/>
              </a:solidFill>
              <a:latin typeface="Times New Roman"/>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2" name="Picture 1">
            <a:extLst>
              <a:ext uri="{FF2B5EF4-FFF2-40B4-BE49-F238E27FC236}">
                <a16:creationId xmlns:a16="http://schemas.microsoft.com/office/drawing/2014/main" id="{35989716-CD99-1674-2A1C-1C7146294EE7}"/>
              </a:ext>
            </a:extLst>
          </p:cNvPr>
          <p:cNvPicPr>
            <a:picLocks noChangeAspect="1"/>
          </p:cNvPicPr>
          <p:nvPr/>
        </p:nvPicPr>
        <p:blipFill>
          <a:blip r:embed="rId4"/>
          <a:stretch>
            <a:fillRect/>
          </a:stretch>
        </p:blipFill>
        <p:spPr>
          <a:xfrm>
            <a:off x="1447800" y="1088222"/>
            <a:ext cx="9005944" cy="52913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Building </a:t>
            </a:r>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4" name="Google Shape;374;p52"/>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6" name="Google Shape;376;p52"/>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Rectangle 2">
            <a:extLst>
              <a:ext uri="{FF2B5EF4-FFF2-40B4-BE49-F238E27FC236}">
                <a16:creationId xmlns:a16="http://schemas.microsoft.com/office/drawing/2014/main" id="{A95560A7-E41E-0E3C-7E57-2C9F25383B58}"/>
              </a:ext>
            </a:extLst>
          </p:cNvPr>
          <p:cNvSpPr>
            <a:spLocks noChangeArrowheads="1"/>
          </p:cNvSpPr>
          <p:nvPr/>
        </p:nvSpPr>
        <p:spPr bwMode="auto">
          <a:xfrm>
            <a:off x="557214" y="1638817"/>
            <a:ext cx="9882186" cy="324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ClrTx/>
              <a:buFontTx/>
              <a:buChar char="•"/>
            </a:pPr>
            <a:r>
              <a:rPr kumimoji="0" lang="en-US" altLang="en-US" sz="2800" b="1" i="0" u="none" strike="noStrike" cap="none" normalizeH="0" baseline="0" dirty="0">
                <a:ln>
                  <a:noFill/>
                </a:ln>
                <a:solidFill>
                  <a:schemeClr val="tx1"/>
                </a:solidFill>
                <a:effectLst/>
                <a:latin typeface="Arial" panose="020B0604020202020204" pitchFamily="34" charset="0"/>
              </a:rPr>
              <a:t>Algorithm Selection</a:t>
            </a:r>
            <a:r>
              <a:rPr kumimoji="0" lang="en-US" altLang="en-US" sz="2800" b="0" i="0" u="none" strike="noStrike" cap="none" normalizeH="0" baseline="0" dirty="0">
                <a:ln>
                  <a:noFill/>
                </a:ln>
                <a:solidFill>
                  <a:schemeClr val="tx1"/>
                </a:solidFill>
                <a:effectLst/>
                <a:latin typeface="Arial" panose="020B0604020202020204" pitchFamily="34" charset="0"/>
              </a:rPr>
              <a:t>: Experiment with different machine learning algorithms like GPT,</a:t>
            </a:r>
            <a:r>
              <a:rPr lang="en-US" altLang="en-US" sz="2800" dirty="0">
                <a:solidFill>
                  <a:schemeClr val="tx1"/>
                </a:solidFill>
                <a:latin typeface="Arial" panose="020B0604020202020204" pitchFamily="34" charset="0"/>
              </a:rPr>
              <a:t> GEMINI</a:t>
            </a:r>
            <a:r>
              <a:rPr kumimoji="0" lang="en-US" altLang="en-US" sz="2800" b="0" i="0" u="none" strike="noStrike" cap="none" normalizeH="0" baseline="0" dirty="0">
                <a:ln>
                  <a:noFill/>
                </a:ln>
                <a:solidFill>
                  <a:schemeClr val="tx1"/>
                </a:solidFill>
                <a:effectLst/>
                <a:latin typeface="Arial" panose="020B0604020202020204" pitchFamily="34" charset="0"/>
              </a:rPr>
              <a:t>, or transformers for content generation and plagiarism detection.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Model Training</a:t>
            </a:r>
            <a:r>
              <a:rPr kumimoji="0" lang="en-US" altLang="en-US" sz="2800" b="0" i="0" u="none" strike="noStrike" cap="none" normalizeH="0" baseline="0" dirty="0">
                <a:ln>
                  <a:noFill/>
                </a:ln>
                <a:solidFill>
                  <a:schemeClr val="tx1"/>
                </a:solidFill>
                <a:effectLst/>
                <a:latin typeface="Arial" panose="020B0604020202020204" pitchFamily="34" charset="0"/>
              </a:rPr>
              <a:t>: Train the selected models </a:t>
            </a:r>
            <a:r>
              <a:rPr lang="en-US" altLang="en-US" sz="2800" dirty="0">
                <a:solidFill>
                  <a:schemeClr val="tx1"/>
                </a:solidFill>
                <a:latin typeface="Arial" panose="020B0604020202020204" pitchFamily="34" charset="0"/>
              </a:rPr>
              <a:t>with different prompt techniques </a:t>
            </a:r>
            <a:r>
              <a:rPr kumimoji="0" lang="en-US" altLang="en-US" sz="2800" b="0" i="0" u="none" strike="noStrike" cap="none" normalizeH="0" baseline="0" dirty="0">
                <a:ln>
                  <a:noFill/>
                </a:ln>
                <a:solidFill>
                  <a:schemeClr val="tx1"/>
                </a:solidFill>
                <a:effectLst/>
                <a:latin typeface="Arial" panose="020B0604020202020204" pitchFamily="34" charset="0"/>
              </a:rPr>
              <a:t> for optimal performance.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Accuracy Comparison</a:t>
            </a:r>
            <a:endParaRPr sz="320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Rectangle 1">
            <a:extLst>
              <a:ext uri="{FF2B5EF4-FFF2-40B4-BE49-F238E27FC236}">
                <a16:creationId xmlns:a16="http://schemas.microsoft.com/office/drawing/2014/main" id="{6612C958-87A8-0672-7E94-1CB18BD7408E}"/>
              </a:ext>
            </a:extLst>
          </p:cNvPr>
          <p:cNvSpPr/>
          <p:nvPr/>
        </p:nvSpPr>
        <p:spPr>
          <a:xfrm>
            <a:off x="774914" y="1188699"/>
            <a:ext cx="10089397" cy="2308324"/>
          </a:xfrm>
          <a:prstGeom prst="rect">
            <a:avLst/>
          </a:prstGeom>
          <a:noFill/>
        </p:spPr>
        <p:txBody>
          <a:bodyPr wrap="square" lIns="91440" tIns="45720" rIns="91440" bIns="45720">
            <a:spAutoFit/>
          </a:bodyPr>
          <a:lstStyle/>
          <a:p>
            <a:r>
              <a:rPr lang="en-US" sz="2400" b="0" cap="none" spc="0">
                <a:ln w="0"/>
                <a:solidFill>
                  <a:schemeClr val="tx1"/>
                </a:solidFill>
                <a:effectLst>
                  <a:outerShdw blurRad="38100" dist="19050" dir="2700000" algn="tl" rotWithShape="0">
                    <a:schemeClr val="dk1">
                      <a:alpha val="40000"/>
                    </a:schemeClr>
                  </a:outerShdw>
                </a:effectLst>
              </a:rPr>
              <a:t>Throughout the project we tested different prompt techniques and chose </a:t>
            </a:r>
          </a:p>
          <a:p>
            <a:r>
              <a:rPr lang="en-US" sz="2400" b="0" cap="none" spc="0">
                <a:ln w="0"/>
                <a:solidFill>
                  <a:schemeClr val="tx1"/>
                </a:solidFill>
                <a:effectLst>
                  <a:outerShdw blurRad="38100" dist="19050" dir="2700000" algn="tl" rotWithShape="0">
                    <a:schemeClr val="dk1">
                      <a:alpha val="40000"/>
                    </a:schemeClr>
                  </a:outerShdw>
                </a:effectLst>
              </a:rPr>
              <a:t>the best prompt techniques to produce better results</a:t>
            </a:r>
          </a:p>
          <a:p>
            <a:endParaRPr lang="en-US" sz="2400">
              <a:ln w="0"/>
              <a:solidFill>
                <a:schemeClr val="tx1"/>
              </a:solidFill>
              <a:effectLst>
                <a:outerShdw blurRad="38100" dist="19050" dir="2700000" algn="tl" rotWithShape="0">
                  <a:schemeClr val="dk1">
                    <a:alpha val="40000"/>
                  </a:schemeClr>
                </a:outerShdw>
              </a:effectLst>
            </a:endParaRPr>
          </a:p>
          <a:p>
            <a:endParaRPr lang="en-US" sz="2400">
              <a:ln w="0"/>
              <a:solidFill>
                <a:schemeClr val="tx1"/>
              </a:solidFill>
              <a:effectLst>
                <a:outerShdw blurRad="38100" dist="19050" dir="2700000" algn="tl" rotWithShape="0">
                  <a:schemeClr val="dk1">
                    <a:alpha val="40000"/>
                  </a:schemeClr>
                </a:outerShdw>
              </a:effectLst>
            </a:endParaRPr>
          </a:p>
          <a:p>
            <a:r>
              <a:rPr lang="en-US" sz="2400">
                <a:ln w="0"/>
                <a:solidFill>
                  <a:schemeClr val="tx1"/>
                </a:solidFill>
                <a:effectLst>
                  <a:outerShdw blurRad="38100" dist="19050" dir="2700000" algn="tl" rotWithShape="0">
                    <a:schemeClr val="dk1">
                      <a:alpha val="40000"/>
                    </a:schemeClr>
                  </a:outerShdw>
                </a:effectLst>
              </a:rPr>
              <a:t>To decide the best prompt technique we focused on following points </a:t>
            </a:r>
          </a:p>
          <a:p>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3" name="Rectangle 1">
            <a:extLst>
              <a:ext uri="{FF2B5EF4-FFF2-40B4-BE49-F238E27FC236}">
                <a16:creationId xmlns:a16="http://schemas.microsoft.com/office/drawing/2014/main" id="{8EFD51A1-BE48-573D-528D-1833D6325BF5}"/>
              </a:ext>
            </a:extLst>
          </p:cNvPr>
          <p:cNvSpPr>
            <a:spLocks noChangeArrowheads="1"/>
          </p:cNvSpPr>
          <p:nvPr/>
        </p:nvSpPr>
        <p:spPr bwMode="auto">
          <a:xfrm>
            <a:off x="228600" y="3360977"/>
            <a:ext cx="1158364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Content Complexity</a:t>
            </a:r>
            <a:r>
              <a:rPr kumimoji="0" lang="en-US" altLang="en-US" sz="1800" b="0" i="0" u="none" strike="noStrike" cap="none" normalizeH="0" baseline="0">
                <a:ln>
                  <a:noFill/>
                </a:ln>
                <a:solidFill>
                  <a:schemeClr val="tx1"/>
                </a:solidFill>
                <a:effectLst/>
                <a:latin typeface="Arial" panose="020B0604020202020204" pitchFamily="34" charset="0"/>
              </a:rPr>
              <a:t>: The techniques should be able to handle the complexity of the subject matter, ensuring that the generated questions and answers reflect depth and accuracy, which is essential for university-level educational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Question Structure</a:t>
            </a:r>
            <a:r>
              <a:rPr kumimoji="0" lang="en-US" altLang="en-US" sz="1800" b="0" i="0" u="none" strike="noStrike" cap="none" normalizeH="0" baseline="0">
                <a:ln>
                  <a:noFill/>
                </a:ln>
                <a:solidFill>
                  <a:schemeClr val="tx1"/>
                </a:solidFill>
                <a:effectLst/>
                <a:latin typeface="Arial" panose="020B0604020202020204" pitchFamily="34" charset="0"/>
              </a:rPr>
              <a:t>: The prompt techniques should promote logical and well-structured outputs, making sure that questions are clear, unique, and challenge the learner's understanding without ambiguity or redundancy.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Answer Detail</a:t>
            </a:r>
            <a:r>
              <a:rPr kumimoji="0" lang="en-US" altLang="en-US" sz="1800" b="0" i="0" u="none" strike="noStrike" cap="none" normalizeH="0" baseline="0">
                <a:ln>
                  <a:noFill/>
                </a:ln>
                <a:solidFill>
                  <a:schemeClr val="tx1"/>
                </a:solidFill>
                <a:effectLst/>
                <a:latin typeface="Arial" panose="020B0604020202020204" pitchFamily="34" charset="0"/>
              </a:rPr>
              <a:t>: The chosen techniques should enable the generation of detailed and comprehensive answers, especially for short and long-answer questions, ensuring the responses provide meaningful insights and enhance the learning experience.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177784"/>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Best Model  – </a:t>
            </a:r>
            <a:endParaRPr/>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Rectangle 1">
            <a:extLst>
              <a:ext uri="{FF2B5EF4-FFF2-40B4-BE49-F238E27FC236}">
                <a16:creationId xmlns:a16="http://schemas.microsoft.com/office/drawing/2014/main" id="{C07BFE48-959C-3E3D-7CA9-E3615BC33E18}"/>
              </a:ext>
            </a:extLst>
          </p:cNvPr>
          <p:cNvSpPr/>
          <p:nvPr/>
        </p:nvSpPr>
        <p:spPr>
          <a:xfrm>
            <a:off x="228600" y="1324515"/>
            <a:ext cx="11399250" cy="1938992"/>
          </a:xfrm>
          <a:prstGeom prst="rect">
            <a:avLst/>
          </a:prstGeom>
          <a:noFill/>
        </p:spPr>
        <p:txBody>
          <a:bodyPr wrap="square" lIns="91440" tIns="45720" rIns="91440" bIns="45720">
            <a:spAutoFit/>
          </a:bodyPr>
          <a:lstStyle/>
          <a:p>
            <a:r>
              <a:rPr lang="en-US" sz="2400" b="0" cap="none" spc="0">
                <a:ln w="0"/>
                <a:solidFill>
                  <a:schemeClr val="tx1"/>
                </a:solidFill>
                <a:effectLst>
                  <a:outerShdw blurRad="38100" dist="19050" dir="2700000" algn="tl" rotWithShape="0">
                    <a:schemeClr val="dk1">
                      <a:alpha val="40000"/>
                    </a:schemeClr>
                  </a:outerShdw>
                </a:effectLst>
              </a:rPr>
              <a:t>Among all the prompt techniques we decided that </a:t>
            </a:r>
            <a:r>
              <a:rPr lang="en-US" sz="2400" b="0" cap="none" spc="0" err="1">
                <a:ln w="0"/>
                <a:solidFill>
                  <a:schemeClr val="tx1"/>
                </a:solidFill>
                <a:effectLst>
                  <a:outerShdw blurRad="38100" dist="19050" dir="2700000" algn="tl" rotWithShape="0">
                    <a:schemeClr val="dk1">
                      <a:alpha val="40000"/>
                    </a:schemeClr>
                  </a:outerShdw>
                </a:effectLst>
              </a:rPr>
              <a:t>CoT</a:t>
            </a:r>
            <a:r>
              <a:rPr lang="en-US" sz="2400" b="0" cap="none" spc="0">
                <a:ln w="0"/>
                <a:solidFill>
                  <a:schemeClr val="tx1"/>
                </a:solidFill>
                <a:effectLst>
                  <a:outerShdw blurRad="38100" dist="19050" dir="2700000" algn="tl" rotWithShape="0">
                    <a:schemeClr val="dk1">
                      <a:alpha val="40000"/>
                    </a:schemeClr>
                  </a:outerShdw>
                </a:effectLst>
              </a:rPr>
              <a:t>(chain of thought) and plan-solve p</a:t>
            </a:r>
            <a:r>
              <a:rPr lang="en-US" sz="2400">
                <a:ln w="0"/>
                <a:solidFill>
                  <a:schemeClr val="tx1"/>
                </a:solidFill>
                <a:effectLst>
                  <a:outerShdw blurRad="38100" dist="19050" dir="2700000" algn="tl" rotWithShape="0">
                    <a:schemeClr val="dk1">
                      <a:alpha val="40000"/>
                    </a:schemeClr>
                  </a:outerShdw>
                </a:effectLst>
              </a:rPr>
              <a:t>rompt techniques to be the best prompt techniques </a:t>
            </a:r>
          </a:p>
          <a:p>
            <a:endParaRPr lang="en-US" sz="2400" b="0" cap="none" spc="0">
              <a:ln w="0"/>
              <a:solidFill>
                <a:schemeClr val="tx1"/>
              </a:solidFill>
              <a:effectLst>
                <a:outerShdw blurRad="38100" dist="19050" dir="2700000" algn="tl" rotWithShape="0">
                  <a:schemeClr val="dk1">
                    <a:alpha val="40000"/>
                  </a:schemeClr>
                </a:outerShdw>
              </a:effectLst>
            </a:endParaRPr>
          </a:p>
          <a:p>
            <a:endParaRPr lang="en-US" sz="2400">
              <a:ln w="0"/>
              <a:solidFill>
                <a:schemeClr val="tx1"/>
              </a:solidFill>
              <a:effectLst>
                <a:outerShdw blurRad="38100" dist="19050" dir="2700000" algn="tl" rotWithShape="0">
                  <a:schemeClr val="dk1">
                    <a:alpha val="40000"/>
                  </a:schemeClr>
                </a:outerShdw>
              </a:effectLst>
            </a:endParaRPr>
          </a:p>
          <a:p>
            <a:endParaRPr lang="en-US" sz="2400">
              <a:ln w="0"/>
              <a:solidFill>
                <a:schemeClr val="tx1"/>
              </a:solidFill>
              <a:effectLst>
                <a:outerShdw blurRad="38100" dist="19050" dir="2700000" algn="tl" rotWithShape="0">
                  <a:schemeClr val="dk1">
                    <a:alpha val="40000"/>
                  </a:schemeClr>
                </a:outerShdw>
              </a:effectLst>
            </a:endParaRPr>
          </a:p>
        </p:txBody>
      </p:sp>
      <p:sp>
        <p:nvSpPr>
          <p:cNvPr id="3" name="Rectangle 1">
            <a:extLst>
              <a:ext uri="{FF2B5EF4-FFF2-40B4-BE49-F238E27FC236}">
                <a16:creationId xmlns:a16="http://schemas.microsoft.com/office/drawing/2014/main" id="{AA54DC15-9074-5F77-7F88-BC9B0F2E4A73}"/>
              </a:ext>
            </a:extLst>
          </p:cNvPr>
          <p:cNvSpPr>
            <a:spLocks noChangeArrowheads="1"/>
          </p:cNvSpPr>
          <p:nvPr/>
        </p:nvSpPr>
        <p:spPr bwMode="auto">
          <a:xfrm rot="10800000" flipV="1">
            <a:off x="228600" y="2411625"/>
            <a:ext cx="11156751"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Purpose</a:t>
            </a:r>
            <a:r>
              <a:rPr kumimoji="0" lang="en-US" altLang="en-US" sz="2000" b="0" i="0" u="none" strike="noStrike" cap="none" normalizeH="0" baseline="0" dirty="0">
                <a:ln>
                  <a:noFill/>
                </a:ln>
                <a:solidFill>
                  <a:schemeClr val="tx1"/>
                </a:solidFill>
                <a:effectLst/>
                <a:latin typeface="Arial" panose="020B0604020202020204" pitchFamily="34" charset="0"/>
              </a:rPr>
              <a:t>: By combining </a:t>
            </a:r>
            <a:r>
              <a:rPr kumimoji="0" lang="en-US" altLang="en-US" sz="2000" b="0" i="0" u="none" strike="noStrike" cap="none" normalizeH="0" baseline="0" dirty="0" err="1">
                <a:ln>
                  <a:noFill/>
                </a:ln>
                <a:solidFill>
                  <a:schemeClr val="tx1"/>
                </a:solidFill>
                <a:effectLst/>
                <a:latin typeface="Arial" panose="020B0604020202020204" pitchFamily="34" charset="0"/>
              </a:rPr>
              <a:t>CoT</a:t>
            </a:r>
            <a:r>
              <a:rPr kumimoji="0" lang="en-US" altLang="en-US" sz="2000" b="0" i="0" u="none" strike="noStrike" cap="none" normalizeH="0" baseline="0" dirty="0">
                <a:ln>
                  <a:noFill/>
                </a:ln>
                <a:solidFill>
                  <a:schemeClr val="tx1"/>
                </a:solidFill>
                <a:effectLst/>
                <a:latin typeface="Arial" panose="020B0604020202020204" pitchFamily="34" charset="0"/>
              </a:rPr>
              <a:t> and Plan-Solve techniques, you cover both the question-generation aspect (</a:t>
            </a:r>
            <a:r>
              <a:rPr kumimoji="0" lang="en-US" altLang="en-US" sz="2000" b="0" i="0" u="none" strike="noStrike" cap="none" normalizeH="0" baseline="0" dirty="0" err="1">
                <a:ln>
                  <a:noFill/>
                </a:ln>
                <a:solidFill>
                  <a:schemeClr val="tx1"/>
                </a:solidFill>
                <a:effectLst/>
                <a:latin typeface="Arial" panose="020B0604020202020204" pitchFamily="34" charset="0"/>
              </a:rPr>
              <a:t>CoT</a:t>
            </a:r>
            <a:r>
              <a:rPr kumimoji="0" lang="en-US" altLang="en-US" sz="2000" b="0" i="0" u="none" strike="noStrike" cap="none" normalizeH="0" baseline="0" dirty="0">
                <a:ln>
                  <a:noFill/>
                </a:ln>
                <a:solidFill>
                  <a:schemeClr val="tx1"/>
                </a:solidFill>
                <a:effectLst/>
                <a:latin typeface="Arial" panose="020B0604020202020204" pitchFamily="34" charset="0"/>
              </a:rPr>
              <a:t>) and the answer-generation aspect (Plan-Solve), ensuring that both parts are handled with depth and precision.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Benefit</a:t>
            </a:r>
            <a:r>
              <a:rPr kumimoji="0" lang="en-US" altLang="en-US" sz="2000" b="0" i="0" u="none" strike="noStrike" cap="none" normalizeH="0" baseline="0" dirty="0">
                <a:ln>
                  <a:noFill/>
                </a:ln>
                <a:solidFill>
                  <a:schemeClr val="tx1"/>
                </a:solidFill>
                <a:effectLst/>
                <a:latin typeface="Arial" panose="020B0604020202020204" pitchFamily="34" charset="0"/>
              </a:rPr>
              <a:t>: This combination allows for the generation of high-quality questions and answers that require logical thinking, problem-solving, and a deep understanding of the topic. It minimizes the risk of repetitive or shallow questions.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For university-level content, where critical thinking and detailed understanding are paramount, this approach helps in creating content that challenges students and promotes learning effectively.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180727"/>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Screen shot of output </a:t>
            </a:r>
            <a:endParaRPr sz="3200" b="1">
              <a:latin typeface="Times New Roman"/>
              <a:ea typeface="Times New Roman"/>
              <a:cs typeface="Times New Roman"/>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id="{217FF576-842C-041D-C8D8-BFC4CC548FF4}"/>
              </a:ext>
            </a:extLst>
          </p:cNvPr>
          <p:cNvPicPr>
            <a:picLocks noChangeAspect="1"/>
          </p:cNvPicPr>
          <p:nvPr/>
        </p:nvPicPr>
        <p:blipFill>
          <a:blip r:embed="rId4"/>
          <a:stretch>
            <a:fillRect/>
          </a:stretch>
        </p:blipFill>
        <p:spPr>
          <a:xfrm>
            <a:off x="228601" y="887747"/>
            <a:ext cx="10911840" cy="57895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a:latin typeface="Times New Roman"/>
                <a:ea typeface="Times New Roman"/>
                <a:cs typeface="Times New Roman"/>
                <a:sym typeface="Times New Roman"/>
              </a:rPr>
              <a:t>Video of output </a:t>
            </a:r>
            <a:endParaRPr sz="3200" b="1">
              <a:latin typeface="Times New Roman"/>
              <a:ea typeface="Times New Roman"/>
              <a:cs typeface="Times New Roman"/>
              <a:sym typeface="Times New Roman"/>
            </a:endParaRPr>
          </a:p>
        </p:txBody>
      </p:sp>
      <p:pic>
        <p:nvPicPr>
          <p:cNvPr id="462" name="Google Shape;462;g119d570088c_0_0"/>
          <p:cNvPicPr preferRelativeResize="0"/>
          <p:nvPr/>
        </p:nvPicPr>
        <p:blipFill rotWithShape="1">
          <a:blip r:embed="rId6">
            <a:alphaModFix/>
          </a:blip>
          <a:srcRect/>
          <a:stretch/>
        </p:blipFill>
        <p:spPr>
          <a:xfrm>
            <a:off x="9580951" y="5971862"/>
            <a:ext cx="2592012" cy="805375"/>
          </a:xfrm>
          <a:prstGeom prst="rect">
            <a:avLst/>
          </a:prstGeom>
          <a:noFill/>
          <a:ln>
            <a:noFill/>
          </a:ln>
        </p:spPr>
      </p:pic>
      <p:pic>
        <p:nvPicPr>
          <p:cNvPr id="2" name="streamlit-final1-2024-08-16-18-08-12">
            <a:hlinkClick r:id="" action="ppaction://media"/>
            <a:extLst>
              <a:ext uri="{FF2B5EF4-FFF2-40B4-BE49-F238E27FC236}">
                <a16:creationId xmlns:a16="http://schemas.microsoft.com/office/drawing/2014/main" id="{D106672F-9252-8E67-757D-03DFB3CD1A60}"/>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487680" y="954361"/>
            <a:ext cx="10515600" cy="542018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Challenges</a:t>
            </a:r>
            <a:endParaRPr sz="3200" b="1">
              <a:latin typeface="Times New Roman"/>
              <a:ea typeface="Times New Roman"/>
              <a:cs typeface="Times New Roman"/>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Rectangle 1">
            <a:extLst>
              <a:ext uri="{FF2B5EF4-FFF2-40B4-BE49-F238E27FC236}">
                <a16:creationId xmlns:a16="http://schemas.microsoft.com/office/drawing/2014/main" id="{053A1E1E-2EDE-5874-CC45-4CAD24A624A0}"/>
              </a:ext>
            </a:extLst>
          </p:cNvPr>
          <p:cNvSpPr/>
          <p:nvPr/>
        </p:nvSpPr>
        <p:spPr>
          <a:xfrm>
            <a:off x="223770" y="1250571"/>
            <a:ext cx="11968230" cy="4093428"/>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t>Ensuring that the generated questions and answers are unique and non-repetitive can be challenging. Even with Chain of Thought and Plan-Solve techniques, fine-tuning prompts to consistently produce diverse content without redundancy requires careful experimentation and iteration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Achieving a balance between generating high-quality, detailed questions and answers and maintaining fast response times is critical, especially when dealing with complex topics and multiple users. Optimizing model parameters (e.g., temperature) and handling rate limits efficiently can be tricky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As the application grows, managing simultaneous requests without performance degradation can be challenging. Ensuring that the deployment infrastructure scales effectively and handles high volumes of concurrent users requires robust cloud-based strategies and efficient load balancing</a:t>
            </a:r>
          </a:p>
          <a:p>
            <a:pPr marL="342900" indent="-342900" algn="ctr">
              <a:buFont typeface="Arial" panose="020B0604020202020204" pitchFamily="34" charset="0"/>
              <a:buChar char="•"/>
            </a:pP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Future Scopes </a:t>
            </a:r>
            <a:endParaRPr sz="3200" b="1">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 name="TextBox 3">
            <a:extLst>
              <a:ext uri="{FF2B5EF4-FFF2-40B4-BE49-F238E27FC236}">
                <a16:creationId xmlns:a16="http://schemas.microsoft.com/office/drawing/2014/main" id="{8134AE43-C3C2-CE3C-42F0-A9011013550E}"/>
              </a:ext>
            </a:extLst>
          </p:cNvPr>
          <p:cNvSpPr txBox="1"/>
          <p:nvPr/>
        </p:nvSpPr>
        <p:spPr>
          <a:xfrm>
            <a:off x="560771" y="797510"/>
            <a:ext cx="10089931" cy="5262979"/>
          </a:xfrm>
          <a:prstGeom prst="rect">
            <a:avLst/>
          </a:prstGeom>
          <a:noFill/>
        </p:spPr>
        <p:txBody>
          <a:bodyPr wrap="square">
            <a:spAutoFit/>
          </a:bodyPr>
          <a:lstStyle/>
          <a:p>
            <a:endParaRPr lang="en-US" sz="2400" dirty="0"/>
          </a:p>
          <a:p>
            <a:pPr marL="342900" indent="-342900">
              <a:buFont typeface="Wingdings" panose="05000000000000000000" pitchFamily="2" charset="2"/>
              <a:buChar char="Ø"/>
            </a:pPr>
            <a:r>
              <a:rPr lang="en-US" sz="2400" b="1" dirty="0"/>
              <a:t>Personalized Content Generation</a:t>
            </a:r>
            <a:r>
              <a:rPr lang="en-US" sz="2400" dirty="0"/>
              <a:t>: Implement adaptive learning features by generating tailored questions based on a user's performance and knowledge level, allowing for more personalized educational experiences.</a:t>
            </a:r>
          </a:p>
          <a:p>
            <a:pPr>
              <a:buFont typeface="+mj-lt"/>
              <a:buAutoNum type="arabicPeriod"/>
            </a:pPr>
            <a:endParaRPr lang="en-US" sz="2400" dirty="0"/>
          </a:p>
          <a:p>
            <a:pPr marL="342900" indent="-342900">
              <a:buFont typeface="Wingdings" panose="05000000000000000000" pitchFamily="2" charset="2"/>
              <a:buChar char="Ø"/>
            </a:pPr>
            <a:r>
              <a:rPr lang="en-US" sz="2400" b="1" dirty="0"/>
              <a:t>Multi-language Support</a:t>
            </a:r>
            <a:r>
              <a:rPr lang="en-US" sz="2400" dirty="0"/>
              <a:t>: Expand the project to support multiple languages, enabling content generation for a global audience and catering to diverse educational needs across different regions.</a:t>
            </a:r>
          </a:p>
          <a:p>
            <a:pPr>
              <a:buFont typeface="+mj-lt"/>
              <a:buAutoNum type="arabicPeriod"/>
            </a:pPr>
            <a:endParaRPr lang="en-US" sz="2400" dirty="0"/>
          </a:p>
          <a:p>
            <a:pPr marL="342900" indent="-342900">
              <a:buFont typeface="Wingdings" panose="05000000000000000000" pitchFamily="2" charset="2"/>
              <a:buChar char="Ø"/>
            </a:pPr>
            <a:r>
              <a:rPr lang="en-US" sz="2400" b="1" dirty="0"/>
              <a:t>Integration with Learning Management Systems (LMS)</a:t>
            </a:r>
            <a:r>
              <a:rPr lang="en-US" sz="2400" dirty="0"/>
              <a:t>: Integrate the project with popular LMS platforms (e.g., Moodle, Canvas) to streamline the creation of quizzes, assignments, and learning materials directly within existing educational ecosystems.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Sharat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a:t>
            </a:r>
            <a:r>
              <a:rPr lang="en-US" sz="1900" b="0" i="0" u="none" strike="noStrike" cap="none" dirty="0" err="1">
                <a:solidFill>
                  <a:srgbClr val="000000"/>
                </a:solidFill>
                <a:latin typeface="Times New Roman"/>
                <a:ea typeface="Times New Roman"/>
                <a:cs typeface="Times New Roman"/>
                <a:sym typeface="Times New Roman"/>
              </a:rPr>
              <a:t>Innodatatics</a:t>
            </a:r>
            <a:r>
              <a:rPr lang="en-US" sz="1900" b="0" i="0" u="none" strike="noStrike" cap="none" dirty="0">
                <a:solidFill>
                  <a:srgbClr val="000000"/>
                </a:solidFill>
                <a:latin typeface="Times New Roman"/>
                <a:ea typeface="Times New Roman"/>
                <a:cs typeface="Times New Roman"/>
                <a:sym typeface="Times New Roman"/>
              </a:rPr>
              <a:t>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E81EA835-E2E1-DBEE-C5E6-C792AD9961E1}"/>
              </a:ext>
            </a:extLst>
          </p:cNvPr>
          <p:cNvPicPr>
            <a:picLocks noChangeAspect="1"/>
          </p:cNvPicPr>
          <p:nvPr/>
        </p:nvPicPr>
        <p:blipFill>
          <a:blip r:embed="rId6"/>
          <a:stretch>
            <a:fillRect/>
          </a:stretch>
        </p:blipFill>
        <p:spPr>
          <a:xfrm>
            <a:off x="2701303" y="2785170"/>
            <a:ext cx="1831793" cy="1716404"/>
          </a:xfrm>
          <a:prstGeom prst="rect">
            <a:avLst/>
          </a:prstGeom>
        </p:spPr>
      </p:pic>
      <p:sp>
        <p:nvSpPr>
          <p:cNvPr id="5" name="Google Shape;118;p4">
            <a:extLst>
              <a:ext uri="{FF2B5EF4-FFF2-40B4-BE49-F238E27FC236}">
                <a16:creationId xmlns:a16="http://schemas.microsoft.com/office/drawing/2014/main" id="{16E25C57-23B3-6347-944D-1DD06137C658}"/>
              </a:ext>
            </a:extLst>
          </p:cNvPr>
          <p:cNvSpPr/>
          <p:nvPr/>
        </p:nvSpPr>
        <p:spPr>
          <a:xfrm>
            <a:off x="4533096" y="2896348"/>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dirty="0" err="1">
                <a:latin typeface="Times New Roman"/>
                <a:ea typeface="Times New Roman"/>
                <a:cs typeface="Times New Roman"/>
                <a:sym typeface="Times New Roman"/>
              </a:rPr>
              <a:t>Aditha</a:t>
            </a:r>
            <a:r>
              <a:rPr lang="en-US" sz="2000" dirty="0">
                <a:latin typeface="Times New Roman"/>
                <a:ea typeface="Times New Roman"/>
                <a:cs typeface="Times New Roman"/>
                <a:sym typeface="Times New Roman"/>
              </a:rPr>
              <a:t> Dhillon</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dirty="0">
                <a:latin typeface="Times New Roman"/>
                <a:ea typeface="Times New Roman"/>
                <a:cs typeface="Times New Roman"/>
                <a:sym typeface="Times New Roman"/>
              </a:rPr>
              <a:t>Project Guide</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1" i="0" u="none" strike="noStrike" cap="none" dirty="0">
              <a:solidFill>
                <a:srgbClr val="2E75B5"/>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5091EB86-6E4C-A19C-01A8-FAA9AA97DCB0}"/>
              </a:ext>
            </a:extLst>
          </p:cNvPr>
          <p:cNvPicPr>
            <a:picLocks noChangeAspect="1"/>
          </p:cNvPicPr>
          <p:nvPr/>
        </p:nvPicPr>
        <p:blipFill>
          <a:blip r:embed="rId7"/>
          <a:stretch>
            <a:fillRect/>
          </a:stretch>
        </p:blipFill>
        <p:spPr>
          <a:xfrm>
            <a:off x="5829046" y="4329655"/>
            <a:ext cx="1420491" cy="1469263"/>
          </a:xfrm>
          <a:prstGeom prst="rect">
            <a:avLst/>
          </a:prstGeom>
        </p:spPr>
      </p:pic>
      <p:pic>
        <p:nvPicPr>
          <p:cNvPr id="9" name="Picture 8">
            <a:extLst>
              <a:ext uri="{FF2B5EF4-FFF2-40B4-BE49-F238E27FC236}">
                <a16:creationId xmlns:a16="http://schemas.microsoft.com/office/drawing/2014/main" id="{E73CE55F-D84B-CB64-5396-241071A81C03}"/>
              </a:ext>
            </a:extLst>
          </p:cNvPr>
          <p:cNvPicPr>
            <a:picLocks noChangeAspect="1"/>
          </p:cNvPicPr>
          <p:nvPr/>
        </p:nvPicPr>
        <p:blipFill>
          <a:blip r:embed="rId8"/>
          <a:stretch>
            <a:fillRect/>
          </a:stretch>
        </p:blipFill>
        <p:spPr>
          <a:xfrm>
            <a:off x="7432417" y="4501574"/>
            <a:ext cx="4023709" cy="11217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174500"/>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Business objective</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Business Constraints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Project Architecture</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Data collection and details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Exploratory Data Analysis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Visualization</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Modeling </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Evaluation</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Deployment</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 and Architecture</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6950032" y="1187362"/>
            <a:ext cx="4358726" cy="464739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latin typeface="Calibri"/>
                <a:ea typeface="Calibri"/>
                <a:cs typeface="Calibri"/>
                <a:sym typeface="Calibri"/>
              </a:rPr>
              <a:t>User Interface</a:t>
            </a:r>
            <a:r>
              <a:rPr lang="en-US" sz="2000" dirty="0">
                <a:latin typeface="Calibri"/>
                <a:ea typeface="Calibri"/>
                <a:cs typeface="Calibri"/>
                <a:sym typeface="Calibri"/>
              </a:rPr>
              <a:t>: The </a:t>
            </a:r>
            <a:r>
              <a:rPr lang="en-US" sz="2000" dirty="0" err="1">
                <a:latin typeface="Calibri"/>
                <a:ea typeface="Calibri"/>
                <a:cs typeface="Calibri"/>
                <a:sym typeface="Calibri"/>
              </a:rPr>
              <a:t>Streamlit</a:t>
            </a:r>
            <a:r>
              <a:rPr lang="en-US" sz="2000" dirty="0">
                <a:latin typeface="Calibri"/>
                <a:ea typeface="Calibri"/>
                <a:cs typeface="Calibri"/>
                <a:sym typeface="Calibri"/>
              </a:rPr>
              <a:t> app serves as the frontend where users input the topic and number of questions.</a:t>
            </a:r>
          </a:p>
          <a:p>
            <a:pPr marL="0" lvl="0" indent="0" algn="l" rtl="0">
              <a:spcBef>
                <a:spcPts val="0"/>
              </a:spcBef>
              <a:spcAft>
                <a:spcPts val="0"/>
              </a:spcAft>
              <a:buNone/>
            </a:pPr>
            <a:r>
              <a:rPr lang="en-US" sz="2000" b="1" dirty="0">
                <a:latin typeface="Calibri"/>
                <a:ea typeface="Calibri"/>
                <a:cs typeface="Calibri"/>
                <a:sym typeface="Calibri"/>
              </a:rPr>
              <a:t>API Integration</a:t>
            </a:r>
            <a:r>
              <a:rPr lang="en-US" sz="2000" dirty="0">
                <a:latin typeface="Calibri"/>
                <a:ea typeface="Calibri"/>
                <a:cs typeface="Calibri"/>
                <a:sym typeface="Calibri"/>
              </a:rPr>
              <a:t>: The app calls the Google Gemini API to generate questions and answers using AI.</a:t>
            </a:r>
          </a:p>
          <a:p>
            <a:pPr marL="0" lvl="0" indent="0" algn="l" rtl="0">
              <a:spcBef>
                <a:spcPts val="0"/>
              </a:spcBef>
              <a:spcAft>
                <a:spcPts val="0"/>
              </a:spcAft>
              <a:buNone/>
            </a:pPr>
            <a:r>
              <a:rPr lang="en-US" sz="2000" b="1" dirty="0">
                <a:latin typeface="Calibri"/>
                <a:ea typeface="Calibri"/>
                <a:cs typeface="Calibri"/>
                <a:sym typeface="Calibri"/>
              </a:rPr>
              <a:t>Processing</a:t>
            </a:r>
            <a:r>
              <a:rPr lang="en-US" sz="2000" dirty="0">
                <a:latin typeface="Calibri"/>
                <a:ea typeface="Calibri"/>
                <a:cs typeface="Calibri"/>
                <a:sym typeface="Calibri"/>
              </a:rPr>
              <a:t>: </a:t>
            </a:r>
            <a:r>
              <a:rPr lang="en-US" sz="2000" dirty="0" err="1">
                <a:latin typeface="Calibri"/>
                <a:ea typeface="Calibri"/>
                <a:cs typeface="Calibri"/>
                <a:sym typeface="Calibri"/>
              </a:rPr>
              <a:t>LangChain</a:t>
            </a:r>
            <a:r>
              <a:rPr lang="en-US" sz="2000" dirty="0">
                <a:latin typeface="Calibri"/>
                <a:ea typeface="Calibri"/>
                <a:cs typeface="Calibri"/>
                <a:sym typeface="Calibri"/>
              </a:rPr>
              <a:t> applies Chain of Thought and Plan-Solve prompt techniques to generate well-structured questions and answers.</a:t>
            </a:r>
          </a:p>
          <a:p>
            <a:pPr marL="0" lvl="0" indent="0" algn="l" rtl="0">
              <a:spcBef>
                <a:spcPts val="0"/>
              </a:spcBef>
              <a:spcAft>
                <a:spcPts val="0"/>
              </a:spcAft>
              <a:buNone/>
            </a:pPr>
            <a:endParaRPr lang="en-US" sz="2000" dirty="0">
              <a:latin typeface="Calibri"/>
              <a:ea typeface="Calibri"/>
              <a:cs typeface="Calibri"/>
              <a:sym typeface="Calibri"/>
            </a:endParaRPr>
          </a:p>
          <a:p>
            <a:pPr marL="0" lvl="0" indent="0" algn="l" rtl="0">
              <a:spcBef>
                <a:spcPts val="0"/>
              </a:spcBef>
              <a:spcAft>
                <a:spcPts val="0"/>
              </a:spcAft>
              <a:buNone/>
            </a:pPr>
            <a:r>
              <a:rPr lang="en-US" sz="2000" b="1" dirty="0">
                <a:latin typeface="Calibri"/>
                <a:ea typeface="Calibri"/>
                <a:cs typeface="Calibri"/>
                <a:sym typeface="Calibri"/>
              </a:rPr>
              <a:t>Cloud Deployment</a:t>
            </a:r>
            <a:r>
              <a:rPr lang="en-US" sz="2000" dirty="0">
                <a:latin typeface="Calibri"/>
                <a:ea typeface="Calibri"/>
                <a:cs typeface="Calibri"/>
                <a:sym typeface="Calibri"/>
              </a:rPr>
              <a:t>(future scope): The entire application is hosted in the cloud, enabling scalability and reliability</a:t>
            </a:r>
            <a:r>
              <a:rPr lang="en-US" sz="3000" dirty="0">
                <a:latin typeface="Calibri"/>
                <a:ea typeface="Calibri"/>
                <a:cs typeface="Calibri"/>
                <a:sym typeface="Calibri"/>
              </a:rPr>
              <a:t>.</a:t>
            </a:r>
            <a:endParaRPr sz="3000" dirty="0">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3" name="Picture 2">
            <a:extLst>
              <a:ext uri="{FF2B5EF4-FFF2-40B4-BE49-F238E27FC236}">
                <a16:creationId xmlns:a16="http://schemas.microsoft.com/office/drawing/2014/main" id="{4AE4563B-7666-ABE3-2496-06DA60F95AAA}"/>
              </a:ext>
            </a:extLst>
          </p:cNvPr>
          <p:cNvPicPr>
            <a:picLocks noChangeAspect="1"/>
          </p:cNvPicPr>
          <p:nvPr/>
        </p:nvPicPr>
        <p:blipFill>
          <a:blip r:embed="rId4"/>
          <a:stretch>
            <a:fillRect/>
          </a:stretch>
        </p:blipFill>
        <p:spPr>
          <a:xfrm>
            <a:off x="1234355" y="1187362"/>
            <a:ext cx="4358726" cy="43587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Problem</a:t>
            </a:r>
            <a:endParaRPr sz="3200" b="1">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a:xfrm>
            <a:off x="838200" y="1825625"/>
            <a:ext cx="10515600" cy="3855647"/>
          </a:xfrm>
        </p:spPr>
        <p:txBody>
          <a:bodyPr/>
          <a:lstStyle/>
          <a:p>
            <a:r>
              <a:rPr lang="en-US">
                <a:solidFill>
                  <a:schemeClr val="bg2"/>
                </a:solidFill>
              </a:rPr>
              <a:t>ON DEMAND GENERATION OF CONTENT FOR A WIDE VARIETY OF COURSES OFFERED BY THE UNIVERSITY .DUE TO HIGH DEMAND FOR SUCH QUESTIONS ,CREATING THEM MANUALLY BECOMES DIFFICULT </a:t>
            </a:r>
            <a:endParaRPr lang="en-IN">
              <a:solidFill>
                <a:schemeClr val="bg2"/>
              </a:solidFill>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Objective</a:t>
            </a:r>
            <a:endParaRPr sz="3200" b="1">
              <a:latin typeface="Times New Roman"/>
              <a:ea typeface="Times New Roman"/>
              <a:cs typeface="Times New Roman"/>
              <a:sym typeface="Times New Roman"/>
            </a:endParaRPr>
          </a:p>
        </p:txBody>
      </p:sp>
      <p:sp>
        <p:nvSpPr>
          <p:cNvPr id="167" name="Google Shape;167;p7"/>
          <p:cNvSpPr txBox="1">
            <a:spLocks noGrp="1"/>
          </p:cNvSpPr>
          <p:nvPr>
            <p:ph type="body" idx="1"/>
          </p:nvPr>
        </p:nvSpPr>
        <p:spPr>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800" b="1">
                <a:latin typeface="Times New Roman"/>
                <a:ea typeface="Times New Roman"/>
                <a:cs typeface="Times New Roman"/>
                <a:sym typeface="Times New Roman"/>
              </a:rPr>
              <a:t>Objective</a:t>
            </a:r>
            <a:endParaRPr sz="2800"/>
          </a:p>
        </p:txBody>
      </p:sp>
      <p:sp>
        <p:nvSpPr>
          <p:cNvPr id="168" name="Google Shape;168;p7"/>
          <p:cNvSpPr txBox="1">
            <a:spLocks noGrp="1"/>
          </p:cNvSpPr>
          <p:nvPr>
            <p:ph type="body" idx="2"/>
          </p:nvPr>
        </p:nvSpPr>
        <p:spPr>
          <a:xfrm>
            <a:off x="839750" y="3007550"/>
            <a:ext cx="5157900" cy="1015200"/>
          </a:xfrm>
          <a:prstGeom prst="rect">
            <a:avLst/>
          </a:prstGeom>
          <a:noFill/>
          <a:ln>
            <a:noFill/>
          </a:ln>
        </p:spPr>
        <p:txBody>
          <a:bodyPr spcFirstLastPara="1" wrap="square" lIns="91400" tIns="45675" rIns="91400" bIns="45675" anchor="t" anchorCtr="0">
            <a:noAutofit/>
          </a:bodyPr>
          <a:lstStyle/>
          <a:p>
            <a:pPr marL="0" lvl="0" indent="0" algn="l" rtl="0">
              <a:lnSpc>
                <a:spcPct val="90000"/>
              </a:lnSpc>
              <a:spcBef>
                <a:spcPts val="1000"/>
              </a:spcBef>
              <a:spcAft>
                <a:spcPts val="0"/>
              </a:spcAft>
              <a:buNone/>
            </a:pPr>
            <a:r>
              <a:rPr lang="en-US">
                <a:solidFill>
                  <a:schemeClr val="tx1"/>
                </a:solidFill>
                <a:latin typeface="Proxima Nova"/>
                <a:ea typeface="Proxima Nova"/>
                <a:cs typeface="Proxima Nova"/>
                <a:sym typeface="Proxima Nova"/>
              </a:rPr>
              <a:t>to MAXIMIZE CONTENT GENERATION QUALITY AND MINIMIZE TIME TAKEN</a:t>
            </a:r>
            <a:endParaRPr>
              <a:solidFill>
                <a:schemeClr val="tx1"/>
              </a:solidFill>
              <a:latin typeface="Proxima Nova"/>
              <a:ea typeface="Proxima Nova"/>
              <a:cs typeface="Proxima Nova"/>
              <a:sym typeface="Proxima Nova"/>
            </a:endParaRPr>
          </a:p>
        </p:txBody>
      </p:sp>
      <p:sp>
        <p:nvSpPr>
          <p:cNvPr id="169" name="Google Shape;169;p7"/>
          <p:cNvSpPr txBox="1">
            <a:spLocks noGrp="1"/>
          </p:cNvSpPr>
          <p:nvPr>
            <p:ph type="body" idx="3"/>
          </p:nvPr>
        </p:nvSpPr>
        <p:spPr>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100"/>
              <a:t>Constraints</a:t>
            </a:r>
            <a:endParaRPr sz="3100"/>
          </a:p>
        </p:txBody>
      </p:sp>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p:txBody>
          <a:bodyPr/>
          <a:lstStyle/>
          <a:p>
            <a:r>
              <a:rPr lang="en-IN"/>
              <a:t>MINIMIZING PLAGIARISM OF CONTENT</a:t>
            </a: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194992" y="192071"/>
            <a:ext cx="10460100" cy="67419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CRISP-ML(Q) Methodology</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There are six stages of CRISP-ML(Q) Methodology</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1.Business and data understanding</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2.Data preparation</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3.model building </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4.Model evaluation</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5.Model deployment</a:t>
            </a: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6.Monitoring and maintenance</a:t>
            </a:r>
            <a:endParaRPr sz="3200" b="1">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 name="Rectangle 2">
            <a:extLst>
              <a:ext uri="{FF2B5EF4-FFF2-40B4-BE49-F238E27FC236}">
                <a16:creationId xmlns:a16="http://schemas.microsoft.com/office/drawing/2014/main" id="{020FD827-C567-7117-F33D-BB1BD2C00F10}"/>
              </a:ext>
            </a:extLst>
          </p:cNvPr>
          <p:cNvSpPr/>
          <p:nvPr/>
        </p:nvSpPr>
        <p:spPr>
          <a:xfrm>
            <a:off x="757233" y="1513232"/>
            <a:ext cx="3894015" cy="830997"/>
          </a:xfrm>
          <a:prstGeom prst="rect">
            <a:avLst/>
          </a:prstGeom>
          <a:noFill/>
        </p:spPr>
        <p:txBody>
          <a:bodyPr wrap="none" lIns="91440" tIns="45720" rIns="91440" bIns="45720">
            <a:spAutoFit/>
          </a:bodyPr>
          <a:lstStyle/>
          <a:p>
            <a:pPr algn="ctr"/>
            <a:r>
              <a:rPr lang="en-US" sz="2400" b="1" cap="none" spc="0">
                <a:ln w="0"/>
                <a:solidFill>
                  <a:schemeClr val="tx1"/>
                </a:solidFill>
                <a:effectLst>
                  <a:outerShdw blurRad="38100" dist="19050" dir="2700000" algn="tl" rotWithShape="0">
                    <a:schemeClr val="dk1">
                      <a:alpha val="40000"/>
                    </a:schemeClr>
                  </a:outerShdw>
                </a:effectLst>
              </a:rPr>
              <a:t>Programming Languages</a:t>
            </a:r>
          </a:p>
          <a:p>
            <a:pPr marL="285750" indent="-285750" algn="ctr">
              <a:buFont typeface="Arial" panose="020B0604020202020204" pitchFamily="34" charset="0"/>
              <a:buChar char="•"/>
            </a:pPr>
            <a:r>
              <a:rPr lang="en-US" sz="2400">
                <a:ln w="0"/>
                <a:solidFill>
                  <a:schemeClr val="tx1"/>
                </a:solidFill>
                <a:effectLst>
                  <a:outerShdw blurRad="38100" dist="19050" dir="2700000" algn="tl" rotWithShape="0">
                    <a:schemeClr val="dk1">
                      <a:alpha val="40000"/>
                    </a:schemeClr>
                  </a:outerShdw>
                </a:effectLst>
              </a:rPr>
              <a:t>Python</a:t>
            </a:r>
            <a:endParaRPr lang="en-US" sz="2400" b="0" cap="none" spc="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02B9B4E0-E3CF-F17A-6A7E-81B632DBA908}"/>
              </a:ext>
            </a:extLst>
          </p:cNvPr>
          <p:cNvSpPr/>
          <p:nvPr/>
        </p:nvSpPr>
        <p:spPr>
          <a:xfrm>
            <a:off x="1489023" y="2963459"/>
            <a:ext cx="2715808" cy="1200329"/>
          </a:xfrm>
          <a:prstGeom prst="rect">
            <a:avLst/>
          </a:prstGeom>
          <a:noFill/>
        </p:spPr>
        <p:txBody>
          <a:bodyPr wrap="none" lIns="91440" tIns="45720" rIns="91440" bIns="45720">
            <a:spAutoFit/>
          </a:bodyPr>
          <a:lstStyle/>
          <a:p>
            <a:pPr algn="ctr"/>
            <a:r>
              <a:rPr lang="en-US" sz="2400" b="1" dirty="0">
                <a:ln w="0"/>
                <a:solidFill>
                  <a:schemeClr val="tx1"/>
                </a:solidFill>
                <a:effectLst>
                  <a:outerShdw blurRad="38100" dist="19050" dir="2700000" algn="tl" rotWithShape="0">
                    <a:schemeClr val="dk1">
                      <a:alpha val="40000"/>
                    </a:schemeClr>
                  </a:outerShdw>
                </a:effectLst>
              </a:rPr>
              <a:t>Api Model</a:t>
            </a:r>
          </a:p>
          <a:p>
            <a:pPr marL="285750" indent="-285750" algn="ctr">
              <a:buFont typeface="Arial" panose="020B0604020202020204" pitchFamily="34" charset="0"/>
              <a:buChar char="•"/>
            </a:pPr>
            <a:r>
              <a:rPr lang="en-US" sz="2400" cap="none" spc="0" dirty="0">
                <a:ln w="0"/>
                <a:solidFill>
                  <a:schemeClr val="tx1"/>
                </a:solidFill>
                <a:effectLst>
                  <a:outerShdw blurRad="38100" dist="19050" dir="2700000" algn="tl" rotWithShape="0">
                    <a:schemeClr val="dk1">
                      <a:alpha val="40000"/>
                    </a:schemeClr>
                  </a:outerShdw>
                </a:effectLst>
              </a:rPr>
              <a:t>Gemini </a:t>
            </a:r>
            <a:r>
              <a:rPr lang="en-US" sz="2400" dirty="0">
                <a:ln w="0"/>
                <a:solidFill>
                  <a:schemeClr val="tx1"/>
                </a:solidFill>
                <a:effectLst>
                  <a:outerShdw blurRad="38100" dist="19050" dir="2700000" algn="tl" rotWithShape="0">
                    <a:schemeClr val="dk1">
                      <a:alpha val="40000"/>
                    </a:schemeClr>
                  </a:outerShdw>
                </a:effectLst>
              </a:rPr>
              <a:t>1.5-flash</a:t>
            </a:r>
          </a:p>
          <a:p>
            <a:pPr marL="285750" indent="-285750" algn="ctr">
              <a:buFont typeface="Arial" panose="020B0604020202020204" pitchFamily="34" charset="0"/>
              <a:buChar char="•"/>
            </a:pPr>
            <a:r>
              <a:rPr lang="en-US" sz="2400" cap="none" spc="0" dirty="0" err="1">
                <a:ln w="0"/>
                <a:solidFill>
                  <a:schemeClr val="tx1"/>
                </a:solidFill>
                <a:effectLst>
                  <a:outerShdw blurRad="38100" dist="19050" dir="2700000" algn="tl" rotWithShape="0">
                    <a:schemeClr val="dk1">
                      <a:alpha val="40000"/>
                    </a:schemeClr>
                  </a:outerShdw>
                </a:effectLst>
              </a:rPr>
              <a:t>Langchain</a:t>
            </a:r>
            <a:endParaRPr lang="en-US" sz="240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A42C6FBD-2C0F-136F-A59F-4A38B3939905}"/>
              </a:ext>
            </a:extLst>
          </p:cNvPr>
          <p:cNvSpPr/>
          <p:nvPr/>
        </p:nvSpPr>
        <p:spPr>
          <a:xfrm>
            <a:off x="1326318" y="4645202"/>
            <a:ext cx="3041217" cy="830997"/>
          </a:xfrm>
          <a:prstGeom prst="rect">
            <a:avLst/>
          </a:prstGeom>
          <a:noFill/>
        </p:spPr>
        <p:txBody>
          <a:bodyPr wrap="none" lIns="91440" tIns="45720" rIns="91440" bIns="45720">
            <a:spAutoFit/>
          </a:bodyPr>
          <a:lstStyle/>
          <a:p>
            <a:pPr algn="ctr"/>
            <a:r>
              <a:rPr lang="en-US" sz="2400" b="1" cap="none" spc="0">
                <a:ln w="0"/>
                <a:solidFill>
                  <a:schemeClr val="tx1"/>
                </a:solidFill>
                <a:effectLst>
                  <a:outerShdw blurRad="38100" dist="19050" dir="2700000" algn="tl" rotWithShape="0">
                    <a:schemeClr val="dk1">
                      <a:alpha val="40000"/>
                    </a:schemeClr>
                  </a:outerShdw>
                </a:effectLst>
              </a:rPr>
              <a:t>Optimization</a:t>
            </a:r>
          </a:p>
          <a:p>
            <a:pPr marL="285750" indent="-285750" algn="ctr">
              <a:buFont typeface="Arial" panose="020B0604020202020204" pitchFamily="34" charset="0"/>
              <a:buChar char="•"/>
            </a:pPr>
            <a:r>
              <a:rPr lang="en-US" sz="2400" b="0" cap="none" spc="0">
                <a:ln w="0"/>
                <a:solidFill>
                  <a:schemeClr val="tx1"/>
                </a:solidFill>
                <a:effectLst>
                  <a:outerShdw blurRad="38100" dist="19050" dir="2700000" algn="tl" rotWithShape="0">
                    <a:schemeClr val="dk1">
                      <a:alpha val="40000"/>
                    </a:schemeClr>
                  </a:outerShdw>
                </a:effectLst>
              </a:rPr>
              <a:t>Prompt techniques</a:t>
            </a:r>
          </a:p>
        </p:txBody>
      </p:sp>
      <p:sp>
        <p:nvSpPr>
          <p:cNvPr id="8" name="Rectangle 7">
            <a:extLst>
              <a:ext uri="{FF2B5EF4-FFF2-40B4-BE49-F238E27FC236}">
                <a16:creationId xmlns:a16="http://schemas.microsoft.com/office/drawing/2014/main" id="{8838AC53-7C8A-0899-17C4-BBDD2B56D12D}"/>
              </a:ext>
            </a:extLst>
          </p:cNvPr>
          <p:cNvSpPr/>
          <p:nvPr/>
        </p:nvSpPr>
        <p:spPr>
          <a:xfrm>
            <a:off x="8753675" y="2547961"/>
            <a:ext cx="1949302" cy="830997"/>
          </a:xfrm>
          <a:prstGeom prst="rect">
            <a:avLst/>
          </a:prstGeom>
          <a:noFill/>
        </p:spPr>
        <p:txBody>
          <a:bodyPr wrap="square" lIns="91440" tIns="45720" rIns="91440" bIns="45720">
            <a:spAutoFit/>
          </a:bodyPr>
          <a:lstStyle/>
          <a:p>
            <a:pPr algn="ctr"/>
            <a:r>
              <a:rPr lang="en-US" sz="2400" b="1" cap="none" spc="0">
                <a:ln w="0"/>
                <a:solidFill>
                  <a:schemeClr val="tx1"/>
                </a:solidFill>
                <a:effectLst>
                  <a:outerShdw blurRad="38100" dist="19050" dir="2700000" algn="tl" rotWithShape="0">
                    <a:schemeClr val="dk1">
                      <a:alpha val="40000"/>
                    </a:schemeClr>
                  </a:outerShdw>
                </a:effectLst>
              </a:rPr>
              <a:t>Deployment</a:t>
            </a:r>
          </a:p>
          <a:p>
            <a:pPr marL="285750" indent="-285750" algn="ctr">
              <a:buFont typeface="Arial" panose="020B0604020202020204" pitchFamily="34" charset="0"/>
              <a:buChar char="•"/>
            </a:pPr>
            <a:r>
              <a:rPr lang="en-US" sz="2400" err="1">
                <a:ln w="0"/>
                <a:solidFill>
                  <a:schemeClr val="tx1"/>
                </a:solidFill>
                <a:effectLst>
                  <a:outerShdw blurRad="38100" dist="19050" dir="2700000" algn="tl" rotWithShape="0">
                    <a:schemeClr val="dk1">
                      <a:alpha val="40000"/>
                    </a:schemeClr>
                  </a:outerShdw>
                </a:effectLst>
              </a:rPr>
              <a:t>Streamlit</a:t>
            </a:r>
            <a:endParaRPr lang="en-US" sz="2400" b="0" cap="none" spc="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System Requirements</a:t>
            </a:r>
            <a:endParaRPr sz="3200" b="1">
              <a:latin typeface="Times New Roman"/>
              <a:ea typeface="Times New Roman"/>
              <a:cs typeface="Times New Roman"/>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2" name="Picture 1">
            <a:extLst>
              <a:ext uri="{FF2B5EF4-FFF2-40B4-BE49-F238E27FC236}">
                <a16:creationId xmlns:a16="http://schemas.microsoft.com/office/drawing/2014/main" id="{10BEA9C6-7CA3-EC57-4DF5-0FF3B98F3A19}"/>
              </a:ext>
            </a:extLst>
          </p:cNvPr>
          <p:cNvPicPr>
            <a:picLocks noChangeAspect="1"/>
          </p:cNvPicPr>
          <p:nvPr/>
        </p:nvPicPr>
        <p:blipFill>
          <a:blip r:embed="rId4"/>
          <a:stretch>
            <a:fillRect/>
          </a:stretch>
        </p:blipFill>
        <p:spPr>
          <a:xfrm>
            <a:off x="514628" y="2051184"/>
            <a:ext cx="11162743" cy="275563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7.3"/>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1065</TotalTime>
  <Words>1005</Words>
  <Application>Microsoft Office PowerPoint</Application>
  <PresentationFormat>Widescreen</PresentationFormat>
  <Paragraphs>114</Paragraphs>
  <Slides>18</Slides>
  <Notes>18</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Gill Sans MT</vt:lpstr>
      <vt:lpstr>Calibri</vt:lpstr>
      <vt:lpstr>Georgia</vt:lpstr>
      <vt:lpstr>Wingdings</vt:lpstr>
      <vt:lpstr>Arial</vt:lpstr>
      <vt:lpstr>Times New Roman</vt:lpstr>
      <vt:lpstr>Proxima Nova</vt:lpstr>
      <vt:lpstr>Office Theme</vt:lpstr>
      <vt:lpstr>Gallery</vt:lpstr>
      <vt:lpstr>AI –POWERED CONTENT GENERATOR FOR EDUCATIONAL INSTITUTIONS</vt:lpstr>
      <vt:lpstr>Project Leadership</vt:lpstr>
      <vt:lpstr>Contents</vt:lpstr>
      <vt:lpstr>Project Overview and Architecture</vt:lpstr>
      <vt:lpstr>Business Problem</vt:lpstr>
      <vt:lpstr>Business Objective</vt:lpstr>
      <vt:lpstr>CRISP-ML(Q) Methodology  There are six stages of CRISP-ML(Q) Methodology  1.Business and data understanding  2.Data preparation  3.model building   4.Model evaluation  5.Model deployment  6.Monitoring and maintenance</vt:lpstr>
      <vt:lpstr>Technical Stacks</vt:lpstr>
      <vt:lpstr>System Requirements</vt:lpstr>
      <vt:lpstr>Model Building </vt:lpstr>
      <vt:lpstr>Model Accuracy Comparison</vt:lpstr>
      <vt:lpstr>Best Model  – </vt:lpstr>
      <vt:lpstr>Screen shot of output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j m  shashank</cp:lastModifiedBy>
  <cp:revision>7</cp:revision>
  <dcterms:created xsi:type="dcterms:W3CDTF">2022-02-16T01:47:29Z</dcterms:created>
  <dcterms:modified xsi:type="dcterms:W3CDTF">2024-08-16T17:46:50Z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